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9" r:id="rId4"/>
    <p:sldId id="270" r:id="rId5"/>
    <p:sldId id="258" r:id="rId6"/>
    <p:sldId id="274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5" r:id="rId1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BAA0-3A1F-4603-B0F5-34228F61781C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7B78-DB3A-4787-9B09-134946EE881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3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471DA-E0CC-4F8F-8EEF-6C832FCF0736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70311-0D9D-46D3-905F-43E33F8120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69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FF7F0-9510-416C-8495-2F59798A98F5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FDCC-3026-4EE6-B3C0-40C0FD7620A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250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B042-EFFC-4473-A35A-89EFC71D89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30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E0EC-1C2C-4BA3-916A-F752872C2ECA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F92F1-C205-4AAD-8BE2-0D1F441B3B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12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37927-24E1-4993-A4AA-E104A0D0A6FA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0787-E98C-440B-97B8-59F444FA8B5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520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E81C-0A4E-469D-8C0D-38C9BD0A9335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82CF-BD3E-4BE0-A52C-448A4879CD7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69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63A9-0BB7-47D2-BA99-826FC058DA21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F872D-1436-4F99-8F1D-71CABFB0A0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23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3DE2-0098-46F5-A043-69167B0D2902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5D47-6C44-47AD-B8C9-5962E538ED2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46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EB8A7-8A55-418F-AEB7-E9589CEEF7B1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1338F-30F4-48E2-864D-FE4326788D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7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C215-5DF2-4CFC-B1D9-544137757F87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EC62-9688-413F-8AB9-92453997BD2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2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F3F2-DAE9-4989-B35D-41D43D15E144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003B-575E-4945-AC7D-5180FB016B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F0993-C503-440E-8D1E-F407D4130BC5}" type="datetimeFigureOut">
              <a:rPr lang="es-MX"/>
              <a:pPr>
                <a:defRPr/>
              </a:pPr>
              <a:t>18/04/2018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CF12D4-030B-48A3-B954-E64BFA3F73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ridicas.unam.mx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ridicas.unam.mx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ridicas.unam.m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ridicas.unam.m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ridicas.unam.mx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ridicas.unam.mx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ridicas.unam.m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Tabla política mundial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755650" y="2060575"/>
          <a:ext cx="7931151" cy="3554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717"/>
                <a:gridCol w="2643717"/>
                <a:gridCol w="2643717"/>
              </a:tblGrid>
              <a:tr h="971613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Tipo de Estado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Forma de Gobierno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Sistema de Gobierno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</a:tr>
              <a:tr h="860933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Confederación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Monarquía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Presidencial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</a:tr>
              <a:tr h="860933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Federación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República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Parlamentario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</a:tr>
              <a:tr h="860933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Central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Democracia </a:t>
                      </a:r>
                      <a:endParaRPr lang="es-MX" sz="2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endParaRPr lang="es-MX" sz="2500" dirty="0"/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813"/>
            <a:ext cx="8229600" cy="585787"/>
          </a:xfrm>
        </p:spPr>
        <p:txBody>
          <a:bodyPr/>
          <a:lstStyle/>
          <a:p>
            <a:pPr eaLnBrk="1" hangingPunct="1"/>
            <a:r>
              <a:rPr lang="es-ES" sz="3000" b="1" smtClean="0"/>
              <a:t>CLASIFICACIÓN.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713" y="1844675"/>
            <a:ext cx="6700837" cy="4248150"/>
          </a:xfrm>
        </p:spPr>
        <p:txBody>
          <a:bodyPr/>
          <a:lstStyle/>
          <a:p>
            <a:pPr marL="609600" indent="-609600" eaLnBrk="1" hangingPunct="1"/>
            <a:r>
              <a:rPr lang="es-ES" altLang="zh-CN" sz="3000" smtClean="0"/>
              <a:t>1. Sistema de partido competitivo: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s-ES" altLang="zh-CN" sz="3000" smtClean="0"/>
          </a:p>
          <a:p>
            <a:pPr marL="609600" indent="-609600" eaLnBrk="1" hangingPunct="1">
              <a:buFontTx/>
              <a:buChar char="-"/>
            </a:pPr>
            <a:r>
              <a:rPr lang="es-ES" altLang="zh-CN" sz="3000" smtClean="0"/>
              <a:t>a) Sistema de partido predominante</a:t>
            </a:r>
          </a:p>
          <a:p>
            <a:pPr marL="609600" indent="-609600" eaLnBrk="1" hangingPunct="1">
              <a:buFontTx/>
              <a:buChar char="-"/>
            </a:pPr>
            <a:r>
              <a:rPr lang="es-ES" altLang="zh-CN" sz="3000" smtClean="0"/>
              <a:t>b) Sistema bipartidista</a:t>
            </a:r>
          </a:p>
          <a:p>
            <a:pPr marL="609600" indent="-609600" eaLnBrk="1" hangingPunct="1">
              <a:buFontTx/>
              <a:buChar char="-"/>
            </a:pPr>
            <a:r>
              <a:rPr lang="es-ES" altLang="zh-CN" sz="3000" smtClean="0"/>
              <a:t>c) Sistema de pluralismo moderado</a:t>
            </a:r>
          </a:p>
          <a:p>
            <a:pPr marL="609600" indent="-609600" eaLnBrk="1" hangingPunct="1">
              <a:buFontTx/>
              <a:buChar char="-"/>
            </a:pPr>
            <a:r>
              <a:rPr lang="es-ES" altLang="zh-CN" sz="3000" smtClean="0"/>
              <a:t>d) Sistema de pluralismo polarizado</a:t>
            </a:r>
          </a:p>
          <a:p>
            <a:pPr marL="609600" indent="-609600" eaLnBrk="1" hangingPunct="1">
              <a:buFontTx/>
              <a:buChar char="-"/>
            </a:pPr>
            <a:r>
              <a:rPr lang="es-ES" altLang="zh-CN" sz="3000" smtClean="0"/>
              <a:t>e) Sistema de atomización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73238"/>
            <a:ext cx="7056437" cy="3527425"/>
          </a:xfrm>
        </p:spPr>
        <p:txBody>
          <a:bodyPr/>
          <a:lstStyle/>
          <a:p>
            <a:pPr eaLnBrk="1" hangingPunct="1"/>
            <a:r>
              <a:rPr lang="es-ES" sz="3300" smtClean="0"/>
              <a:t>2. </a:t>
            </a:r>
            <a:r>
              <a:rPr lang="es-ES" sz="3300" b="1" smtClean="0"/>
              <a:t>Sistema de partido no competitivo</a:t>
            </a:r>
          </a:p>
          <a:p>
            <a:pPr eaLnBrk="1" hangingPunct="1"/>
            <a:endParaRPr lang="es-ES" sz="33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sz="3300" smtClean="0"/>
          </a:p>
          <a:p>
            <a:pPr eaLnBrk="1" hangingPunct="1">
              <a:buFontTx/>
              <a:buChar char="-"/>
            </a:pPr>
            <a:r>
              <a:rPr lang="es-ES" sz="3300" smtClean="0"/>
              <a:t>a) Sistema de partido único y,</a:t>
            </a:r>
          </a:p>
          <a:p>
            <a:pPr eaLnBrk="1" hangingPunct="1">
              <a:buFontTx/>
              <a:buChar char="-"/>
            </a:pPr>
            <a:r>
              <a:rPr lang="es-ES" sz="3300" smtClean="0"/>
              <a:t>b) Sistema de partido hegemónico.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549275"/>
            <a:ext cx="8229600" cy="585788"/>
          </a:xfrm>
        </p:spPr>
        <p:txBody>
          <a:bodyPr/>
          <a:lstStyle/>
          <a:p>
            <a:pPr eaLnBrk="1" hangingPunct="1"/>
            <a:r>
              <a:rPr lang="es-ES" sz="3000" b="1" smtClean="0"/>
              <a:t>1. Sistema de partido competitivo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4128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sz="2100" i="1" smtClean="0"/>
              <a:t>a) Sistema de partido predominante  (India, Japón)</a:t>
            </a:r>
          </a:p>
          <a:p>
            <a:pPr eaLnBrk="1" hangingPunct="1">
              <a:buFontTx/>
              <a:buChar char="-"/>
            </a:pPr>
            <a:r>
              <a:rPr lang="es-ES" sz="2500" smtClean="0"/>
              <a:t>Pertenece a la zona del pluralismo.</a:t>
            </a:r>
          </a:p>
          <a:p>
            <a:pPr eaLnBrk="1" hangingPunct="1">
              <a:buFontTx/>
              <a:buChar char="-"/>
            </a:pPr>
            <a:r>
              <a:rPr lang="es-ES" sz="2500" smtClean="0"/>
              <a:t>Existen partidos distintos legítimos y legales.</a:t>
            </a:r>
          </a:p>
          <a:p>
            <a:pPr eaLnBrk="1" hangingPunct="1">
              <a:buFontTx/>
              <a:buChar char="-"/>
            </a:pPr>
            <a:r>
              <a:rPr lang="es-ES" sz="2500" smtClean="0"/>
              <a:t>Los partidos no son competidores eficaces ante el predominante.</a:t>
            </a:r>
          </a:p>
          <a:p>
            <a:pPr eaLnBrk="1" hangingPunct="1">
              <a:buFontTx/>
              <a:buChar char="-"/>
            </a:pPr>
            <a:r>
              <a:rPr lang="es-ES" sz="2500" smtClean="0"/>
              <a:t>Hay más de un partido y la alternancia no ocurre.</a:t>
            </a:r>
          </a:p>
          <a:p>
            <a:pPr eaLnBrk="1" hangingPunct="1">
              <a:buFontTx/>
              <a:buChar char="-"/>
            </a:pPr>
            <a:r>
              <a:rPr lang="es-ES" sz="2500" smtClean="0"/>
              <a:t>El partido político predominante gana los espacios de poder.</a:t>
            </a:r>
          </a:p>
          <a:p>
            <a:pPr eaLnBrk="1" hangingPunct="1">
              <a:buFontTx/>
              <a:buChar char="-"/>
            </a:pPr>
            <a:r>
              <a:rPr lang="es-ES" sz="2500" smtClean="0"/>
              <a:t>Se requiere de tres mayorías absolutas consecutivas.</a:t>
            </a:r>
          </a:p>
          <a:p>
            <a:pPr eaLnBrk="1" hangingPunct="1">
              <a:buFontTx/>
              <a:buChar char="-"/>
            </a:pPr>
            <a:r>
              <a:rPr lang="es-ES" altLang="zh-CN" sz="2500" smtClean="0"/>
              <a:t>El régimen político es democrático y hay competencia partidaria</a:t>
            </a:r>
          </a:p>
          <a:p>
            <a:pPr eaLnBrk="1" hangingPunct="1">
              <a:buFontTx/>
              <a:buChar char="-"/>
            </a:pPr>
            <a:r>
              <a:rPr lang="es-ES" altLang="zh-CN" sz="2500" smtClean="0"/>
              <a:t>No existe competitividad. </a:t>
            </a:r>
            <a:endParaRPr lang="es-E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36433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zh-CN" sz="2100" i="1" smtClean="0"/>
              <a:t>b) </a:t>
            </a:r>
            <a:r>
              <a:rPr lang="es-ES" altLang="zh-CN" sz="2800" i="1" smtClean="0"/>
              <a:t>Sistema de partidos bipartidista (EUA y Gran Bretaña)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zh-CN" sz="2100" i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zh-CN" sz="2900" i="1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" sz="2900" smtClean="0"/>
              <a:t>Dos partidos están en condiciones de competir por la mayoría de los escaños.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" sz="2900" smtClean="0"/>
              <a:t>Uno de los dos partidos logra efectivamente conseguir una mayoría parlamentaria suficiente para formar gobierno.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" sz="2900" smtClean="0"/>
              <a:t>El partido ganador está dispuesto a gobernar solo.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" sz="2900" smtClean="0"/>
              <a:t>La alternancia o la rotación en el poder es una expectativa creíble.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8229600" cy="457993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s-ES" sz="2600" i="1" smtClean="0"/>
              <a:t>c) Sistema de pluralismo moderado (Países Bajos, Suiza, Bélgica, ex República Federal de Alemania)</a:t>
            </a:r>
            <a:endParaRPr lang="es-ES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sz="3000" smtClean="0"/>
          </a:p>
          <a:p>
            <a:pPr eaLnBrk="1" hangingPunct="1">
              <a:buFontTx/>
              <a:buChar char="-"/>
            </a:pPr>
            <a:r>
              <a:rPr lang="es-ES" sz="3000" smtClean="0"/>
              <a:t>Carece de partidos antisistemas importantes </a:t>
            </a:r>
          </a:p>
          <a:p>
            <a:pPr eaLnBrk="1" hangingPunct="1">
              <a:buFontTx/>
              <a:buChar char="-"/>
            </a:pPr>
            <a:r>
              <a:rPr lang="es-ES" sz="3000" smtClean="0"/>
              <a:t>Carece de oposiciones bilaterales </a:t>
            </a:r>
          </a:p>
          <a:p>
            <a:pPr eaLnBrk="1" hangingPunct="1">
              <a:buFontTx/>
              <a:buChar char="-"/>
            </a:pPr>
            <a:r>
              <a:rPr lang="es-ES" sz="3000" smtClean="0"/>
              <a:t>La distancia ideológica es relativamente pequeña</a:t>
            </a:r>
          </a:p>
          <a:p>
            <a:pPr eaLnBrk="1" hangingPunct="1">
              <a:buFontTx/>
              <a:buChar char="-"/>
            </a:pPr>
            <a:r>
              <a:rPr lang="es-ES" sz="3000" smtClean="0"/>
              <a:t>Existe una configuración de coalición bipolar </a:t>
            </a:r>
          </a:p>
          <a:p>
            <a:pPr eaLnBrk="1" hangingPunct="1">
              <a:buFontTx/>
              <a:buChar char="-"/>
            </a:pPr>
            <a:r>
              <a:rPr lang="es-ES" sz="3000" smtClean="0"/>
              <a:t>Por todo lo anterior la competencia es democrática</a:t>
            </a:r>
          </a:p>
        </p:txBody>
      </p:sp>
      <p:pic>
        <p:nvPicPr>
          <p:cNvPr id="16387" name="Picture 4" descr="ii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445125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229600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s-ES" sz="2700" b="1" i="1" smtClean="0"/>
              <a:t>d) Sistema de pluralismo polarizado (Chile hasta 1973, Italia y Finlandia)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s-ES" sz="2800" b="1" i="1" smtClean="0"/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Índice de fragmentación en torno a cinco y seis partidos</a:t>
            </a:r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Existencia de oposiciones polarizadas</a:t>
            </a:r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Ubicación central de un partido o grupo de partidos</a:t>
            </a:r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Existencia de alta distancia ideológica</a:t>
            </a:r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Estructuración ideológica congénita </a:t>
            </a:r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Presencia de oposiciones irresponsables, pues no todos los partidos se orientan hacia el gobierno</a:t>
            </a:r>
          </a:p>
          <a:p>
            <a:pPr eaLnBrk="1" hangingPunct="1">
              <a:buFontTx/>
              <a:buChar char="-"/>
            </a:pPr>
            <a:r>
              <a:rPr lang="es-ES" altLang="zh-CN" sz="2800" smtClean="0"/>
              <a:t>Presencia de una política de superoferta  </a:t>
            </a: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54737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s-ES" sz="2900" b="1" i="1" smtClean="0"/>
              <a:t>e) Sistema de atomización</a:t>
            </a:r>
          </a:p>
          <a:p>
            <a:pPr eaLnBrk="1" hangingPunct="1">
              <a:buFontTx/>
              <a:buNone/>
            </a:pPr>
            <a:endParaRPr lang="es-ES" altLang="zh-CN" sz="2100" i="1" smtClean="0"/>
          </a:p>
          <a:p>
            <a:pPr eaLnBrk="1" hangingPunct="1">
              <a:buFontTx/>
              <a:buNone/>
            </a:pPr>
            <a:endParaRPr lang="es-ES" altLang="zh-CN" sz="2100" i="1" smtClean="0"/>
          </a:p>
          <a:p>
            <a:pPr eaLnBrk="1" hangingPunct="1">
              <a:buFontTx/>
              <a:buChar char="-"/>
            </a:pPr>
            <a:r>
              <a:rPr lang="es-ES" altLang="zh-CN" sz="3000" smtClean="0"/>
              <a:t>Índice de fragmentación es altísimo; existen sobre nueve partidos políticos relevantes </a:t>
            </a:r>
          </a:p>
          <a:p>
            <a:pPr eaLnBrk="1" hangingPunct="1">
              <a:buFontTx/>
              <a:buChar char="-"/>
            </a:pPr>
            <a:r>
              <a:rPr lang="es-ES" altLang="zh-CN" sz="3000" smtClean="0"/>
              <a:t>Grado de dispersión del poder que dificulta estructuralmente la ejecución de políticas de coalición y el ejercicio del gobierno</a:t>
            </a:r>
          </a:p>
          <a:p>
            <a:pPr eaLnBrk="1" hangingPunct="1">
              <a:buFontTx/>
              <a:buChar char="-"/>
            </a:pPr>
            <a:r>
              <a:rPr lang="es-ES" altLang="zh-CN" sz="3000" smtClean="0"/>
              <a:t>Normalmente se da en países donde el sistema democrático va iniciando( Africanos, Perú, etc.).</a:t>
            </a:r>
            <a:endParaRPr lang="es-E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517525"/>
          </a:xfrm>
        </p:spPr>
        <p:txBody>
          <a:bodyPr/>
          <a:lstStyle/>
          <a:p>
            <a:pPr eaLnBrk="1" hangingPunct="1"/>
            <a:r>
              <a:rPr lang="es-ES" sz="2800" b="1" smtClean="0"/>
              <a:t>2. Sistema de partido no competitivo</a:t>
            </a:r>
            <a:r>
              <a:rPr lang="es-ES" sz="2800" smtClean="0"/>
              <a:t>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229600" cy="48958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s-ES" sz="2600" i="1" smtClean="0"/>
              <a:t>a) Sistema de partido único</a:t>
            </a:r>
          </a:p>
          <a:p>
            <a:pPr eaLnBrk="1" hangingPunct="1">
              <a:buFontTx/>
              <a:buChar char="-"/>
            </a:pPr>
            <a:r>
              <a:rPr lang="es-ES" sz="2600" smtClean="0"/>
              <a:t>E</a:t>
            </a:r>
            <a:r>
              <a:rPr lang="es-ES" altLang="zh-CN" sz="2600" smtClean="0"/>
              <a:t>xiste un solo partido</a:t>
            </a:r>
          </a:p>
          <a:p>
            <a:pPr eaLnBrk="1" hangingPunct="1">
              <a:buFontTx/>
              <a:buChar char="-"/>
            </a:pPr>
            <a:r>
              <a:rPr lang="es-ES" altLang="zh-CN" sz="2600" smtClean="0"/>
              <a:t>E</a:t>
            </a:r>
            <a:r>
              <a:rPr lang="es-ES" sz="2600" smtClean="0"/>
              <a:t>se partido veta tanto de jure como de facto, todo tipo de pluralismo de partidos.</a:t>
            </a:r>
          </a:p>
          <a:p>
            <a:pPr eaLnBrk="1" hangingPunct="1">
              <a:buFontTx/>
              <a:buChar char="-"/>
            </a:pPr>
            <a:r>
              <a:rPr lang="es-ES" altLang="zh-CN" sz="2600" smtClean="0"/>
              <a:t>Los Estados son más o menos opresivos, más o menos omnipresentes, más o menos intolerantes</a:t>
            </a:r>
          </a:p>
          <a:p>
            <a:pPr eaLnBrk="1" hangingPunct="1">
              <a:buFontTx/>
              <a:buChar char="-"/>
            </a:pPr>
            <a:r>
              <a:rPr lang="es-ES" altLang="zh-CN" sz="2600" smtClean="0"/>
              <a:t>Unipartidista totalitaria (URSS 1970) ideológico.</a:t>
            </a:r>
          </a:p>
          <a:p>
            <a:pPr eaLnBrk="1" hangingPunct="1">
              <a:buFontTx/>
              <a:buChar char="-"/>
            </a:pPr>
            <a:r>
              <a:rPr lang="es-ES" altLang="zh-CN" sz="2600" smtClean="0"/>
              <a:t>Unipartidista autoritaria (La España de Franco)</a:t>
            </a:r>
          </a:p>
          <a:p>
            <a:pPr eaLnBrk="1" hangingPunct="1">
              <a:buFontTx/>
              <a:buChar char="-"/>
            </a:pPr>
            <a:r>
              <a:rPr lang="es-ES" altLang="zh-CN" sz="2600" smtClean="0"/>
              <a:t>Unipartidista pragmática (Política de inclusión)</a:t>
            </a:r>
            <a:endParaRPr lang="es-E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000" smtClean="0"/>
              <a:t>Partido hegemónico (México 1929-1997)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428625" y="1417638"/>
            <a:ext cx="8229600" cy="4340225"/>
          </a:xfrm>
        </p:spPr>
        <p:txBody>
          <a:bodyPr/>
          <a:lstStyle/>
          <a:p>
            <a:pPr eaLnBrk="1" hangingPunct="1"/>
            <a:r>
              <a:rPr lang="es-MX" sz="2800" smtClean="0"/>
              <a:t>Un partido domina las estructuras del poder</a:t>
            </a:r>
          </a:p>
          <a:p>
            <a:pPr eaLnBrk="1" hangingPunct="1"/>
            <a:r>
              <a:rPr lang="es-MX" sz="2800" smtClean="0"/>
              <a:t>Existen partidos de segunda clase</a:t>
            </a:r>
          </a:p>
          <a:p>
            <a:pPr eaLnBrk="1" hangingPunct="1"/>
            <a:r>
              <a:rPr lang="es-MX" sz="2800" smtClean="0"/>
              <a:t>Pauta hegemónica no competitiva de facto y de iure</a:t>
            </a:r>
          </a:p>
          <a:p>
            <a:pPr eaLnBrk="1" hangingPunct="1"/>
            <a:r>
              <a:rPr lang="es-MX" sz="2800" smtClean="0"/>
              <a:t>Se compite sin igualdad</a:t>
            </a:r>
          </a:p>
          <a:p>
            <a:pPr eaLnBrk="1" hangingPunct="1"/>
            <a:r>
              <a:rPr lang="es-MX" sz="2800" smtClean="0"/>
              <a:t>Sistema dominante</a:t>
            </a:r>
          </a:p>
          <a:p>
            <a:pPr eaLnBrk="1" hangingPunct="1"/>
            <a:r>
              <a:rPr lang="es-MX" sz="2800" smtClean="0"/>
              <a:t>No es un sistema democrático</a:t>
            </a:r>
          </a:p>
          <a:p>
            <a:pPr eaLnBrk="1" hangingPunct="1"/>
            <a:r>
              <a:rPr lang="es-MX" sz="2800" smtClean="0"/>
              <a:t>La transición es discurso político</a:t>
            </a:r>
          </a:p>
          <a:p>
            <a:pPr eaLnBrk="1" hangingPunct="1"/>
            <a:r>
              <a:rPr lang="es-MX" sz="2800" smtClean="0"/>
              <a:t>La alternancia depende de reformas sustanciales</a:t>
            </a:r>
          </a:p>
          <a:p>
            <a:pPr eaLnBrk="1" hangingPunct="1"/>
            <a:endParaRPr lang="es-MX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187450" y="2349500"/>
            <a:ext cx="2592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1800" b="1">
                <a:latin typeface="Arial" panose="020B0604020202020204" pitchFamily="34" charset="0"/>
              </a:rPr>
              <a:t>Sistema jurídico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364163" y="2349500"/>
            <a:ext cx="2592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1800" b="1">
                <a:latin typeface="Arial" panose="020B0604020202020204" pitchFamily="34" charset="0"/>
              </a:rPr>
              <a:t>Sistema político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563938" y="3573463"/>
            <a:ext cx="2449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 b="1">
                <a:latin typeface="Arial" panose="020B0604020202020204" pitchFamily="34" charset="0"/>
              </a:rPr>
              <a:t>Sistema electoral</a:t>
            </a:r>
          </a:p>
        </p:txBody>
      </p:sp>
      <p:sp>
        <p:nvSpPr>
          <p:cNvPr id="65542" name="Text Box 6"/>
          <p:cNvSpPr txBox="1">
            <a:spLocks noGrp="1" noChangeArrowheads="1"/>
          </p:cNvSpPr>
          <p:nvPr>
            <p:ph type="subTitle" idx="1"/>
          </p:nvPr>
        </p:nvSpPr>
        <p:spPr>
          <a:xfrm>
            <a:off x="827088" y="1460500"/>
            <a:ext cx="7632700" cy="460851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000" b="1" dirty="0" smtClean="0"/>
              <a:t>Sistemas y subsistemas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6443663" y="35734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 b="1">
                <a:latin typeface="Arial" panose="020B0604020202020204" pitchFamily="34" charset="0"/>
              </a:rPr>
              <a:t>Sistema de partido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 flipH="1">
            <a:off x="5076825" y="2852738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6732588" y="2852738"/>
            <a:ext cx="6477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6084888" y="198913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 flipH="1">
            <a:off x="2771775" y="206057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684213" y="4652963"/>
            <a:ext cx="3887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sz="1700" b="1">
                <a:latin typeface="Arial" panose="020B0604020202020204" pitchFamily="34" charset="0"/>
              </a:rPr>
              <a:t>Tiende a convertir los votos en espacios de representación popular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4787900" y="4724400"/>
            <a:ext cx="41052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sz="1700" b="1">
                <a:latin typeface="Arial" panose="020B0604020202020204" pitchFamily="34" charset="0"/>
              </a:rPr>
              <a:t>Legitima la lucha por el poder público</a:t>
            </a:r>
          </a:p>
        </p:txBody>
      </p:sp>
      <p:sp>
        <p:nvSpPr>
          <p:cNvPr id="4109" name="Line 15"/>
          <p:cNvSpPr>
            <a:spLocks noChangeShapeType="1"/>
          </p:cNvSpPr>
          <p:nvPr/>
        </p:nvSpPr>
        <p:spPr bwMode="auto">
          <a:xfrm>
            <a:off x="7451725" y="407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0" name="Line 16"/>
          <p:cNvSpPr>
            <a:spLocks noChangeShapeType="1"/>
          </p:cNvSpPr>
          <p:nvPr/>
        </p:nvSpPr>
        <p:spPr bwMode="auto">
          <a:xfrm flipH="1">
            <a:off x="3276600" y="4005263"/>
            <a:ext cx="10080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4111" name="Picture 17" descr="ii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589588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Imagen 3" descr="M-D-INEF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500688"/>
            <a:ext cx="102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000" smtClean="0">
                <a:solidFill>
                  <a:srgbClr val="FF0000"/>
                </a:solidFill>
              </a:rPr>
              <a:t/>
            </a:r>
            <a:br>
              <a:rPr lang="es-MX" sz="2000" smtClean="0">
                <a:solidFill>
                  <a:srgbClr val="FF0000"/>
                </a:solidFill>
              </a:rPr>
            </a:br>
            <a:r>
              <a:rPr lang="es-MX" sz="3000" smtClean="0"/>
              <a:t>Efectos políticos</a:t>
            </a:r>
            <a:r>
              <a:rPr lang="es-MX" sz="3000" smtClean="0">
                <a:solidFill>
                  <a:srgbClr val="FF0000"/>
                </a:solidFill>
              </a:rPr>
              <a:t>  </a:t>
            </a:r>
            <a:r>
              <a:rPr lang="es-MX" sz="3000" smtClean="0"/>
              <a:t>de los sistemas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357188" y="1571625"/>
            <a:ext cx="8229600" cy="4525963"/>
          </a:xfrm>
        </p:spPr>
        <p:txBody>
          <a:bodyPr/>
          <a:lstStyle/>
          <a:p>
            <a:pPr eaLnBrk="1" hangingPunct="1"/>
            <a:r>
              <a:rPr lang="es-MX" smtClean="0"/>
              <a:t>Supuestos más que argumentos científicos</a:t>
            </a:r>
          </a:p>
          <a:p>
            <a:pPr eaLnBrk="1" hangingPunct="1"/>
            <a:endParaRPr lang="es-MX" sz="200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                          </a:t>
            </a:r>
            <a:r>
              <a:rPr lang="es-MX" b="1" smtClean="0"/>
              <a:t>Sistemas electorales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           mayoritario                            proporcional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s-MX" sz="27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s-MX" sz="27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no es suficiente                      mayor apertura/costo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500" smtClean="0"/>
              <a:t>cambio político/integración            pluralidad democrática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1606550" y="4394200"/>
            <a:ext cx="928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5537200" y="4321175"/>
            <a:ext cx="928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6" name="Picture 17" descr="ii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000375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Imagen 3" descr="M-D-INEF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857625"/>
            <a:ext cx="102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000" smtClean="0"/>
              <a:t>Análisis de efectos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z="2700" smtClean="0"/>
              <a:t>Parten de condiciones históricas y sociopolíticas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s-MX" sz="27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Historia constitucional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Diseño jurídico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s-MX" sz="27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                                                   </a:t>
            </a:r>
            <a:r>
              <a:rPr lang="es-MX" sz="2700" smtClean="0"/>
              <a:t>movimientos sociales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                                                             fenómenos políticos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                                                             asociaciones y factores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                                                             reales de poder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2700" smtClean="0"/>
              <a:t>                  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s-MX" smtClean="0"/>
          </a:p>
        </p:txBody>
      </p:sp>
      <p:cxnSp>
        <p:nvCxnSpPr>
          <p:cNvPr id="5" name="4 Conector angular"/>
          <p:cNvCxnSpPr/>
          <p:nvPr/>
        </p:nvCxnSpPr>
        <p:spPr>
          <a:xfrm>
            <a:off x="3071813" y="3357563"/>
            <a:ext cx="1857375" cy="14287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17" descr="ii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786313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n 3" descr="M-D-INEF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928938"/>
            <a:ext cx="102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b="1" smtClean="0"/>
              <a:t>Sistema político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0" y="1803400"/>
            <a:ext cx="6981825" cy="39592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zh-CN" sz="2600" smtClean="0"/>
              <a:t>  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zh-CN" sz="3400" smtClean="0"/>
              <a:t>   La noción de sistema político se refiere al </a:t>
            </a:r>
            <a:r>
              <a:rPr lang="es-ES" altLang="zh-CN" sz="3400" i="1" smtClean="0"/>
              <a:t>conjunto de instituciones, organizaciones y procesos políticos que, caracterizados por un cierto grado de interdependencia, rigen y conforman la vida política de una determinada comunidad</a:t>
            </a:r>
            <a:r>
              <a:rPr lang="es-ES" altLang="zh-CN" sz="3400" smtClean="0"/>
              <a:t> .</a:t>
            </a:r>
            <a:endParaRPr lang="es-ES" sz="3400" smtClean="0"/>
          </a:p>
        </p:txBody>
      </p:sp>
      <p:pic>
        <p:nvPicPr>
          <p:cNvPr id="7172" name="Imagen 3" descr="M-D-INE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786313"/>
            <a:ext cx="102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7" descr="iij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500688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>
          <a:xfrm>
            <a:off x="785813" y="500063"/>
            <a:ext cx="7772400" cy="642937"/>
          </a:xfrm>
        </p:spPr>
        <p:txBody>
          <a:bodyPr/>
          <a:lstStyle/>
          <a:p>
            <a:pPr eaLnBrk="1" hangingPunct="1"/>
            <a:r>
              <a:rPr lang="es-MX" b="1" smtClean="0"/>
              <a:t>Sistema electoral</a:t>
            </a: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1371600" y="1428750"/>
            <a:ext cx="6400800" cy="4210050"/>
          </a:xfrm>
        </p:spPr>
        <p:txBody>
          <a:bodyPr/>
          <a:lstStyle/>
          <a:p>
            <a:pPr algn="just" eaLnBrk="1" hangingPunct="1"/>
            <a:endParaRPr lang="es-MX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s-MX" sz="3800" smtClean="0">
                <a:solidFill>
                  <a:schemeClr val="tx1"/>
                </a:solidFill>
              </a:rPr>
              <a:t>Conjunto de elementos de la normativa electoral que incide directamente en la mediación entre votos y escaños. Tiende a convertir votos en espacios de representación popular y le da fluidez a los derechos políticos</a:t>
            </a:r>
          </a:p>
        </p:txBody>
      </p:sp>
      <p:pic>
        <p:nvPicPr>
          <p:cNvPr id="8196" name="Picture 17" descr="ii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86313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Sistema de partidos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Elementos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s-MX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Número de partidos              La importancia                 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Su tamaño                               de un partido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Ideología                                  radica en su función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Pautas de interacción            y en su contacto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mtClean="0"/>
              <a:t>Relación social                         con el electorado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s-MX" smtClean="0"/>
          </a:p>
        </p:txBody>
      </p:sp>
      <p:cxnSp>
        <p:nvCxnSpPr>
          <p:cNvPr id="9" name="8 Conector recto"/>
          <p:cNvCxnSpPr>
            <a:stCxn id="9219" idx="0"/>
            <a:endCxn id="9219" idx="2"/>
          </p:cNvCxnSpPr>
          <p:nvPr/>
        </p:nvCxnSpPr>
        <p:spPr>
          <a:xfrm rot="16200000" flipH="1">
            <a:off x="2309019" y="3861594"/>
            <a:ext cx="45259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719138"/>
          </a:xfrm>
        </p:spPr>
        <p:txBody>
          <a:bodyPr/>
          <a:lstStyle/>
          <a:p>
            <a:pPr eaLnBrk="1" hangingPunct="1"/>
            <a:r>
              <a:rPr lang="es-ES" sz="2800" smtClean="0"/>
              <a:t>Elecciones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s-ES" sz="2700" smtClean="0"/>
              <a:t> Oportunidad y libertad para elegir representantes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3141663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Amparadas en la ley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2951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Negación de ese derecho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77050" y="3141663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Limitadas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71550" y="422116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Democrático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140200" y="422116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Totalitario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6732588" y="43656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6877050" y="4149725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Autoritario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827088" y="52292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Competitivas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924300" y="5229225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No competitivas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6659563" y="5229225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800"/>
              <a:t>Semicompetitivas</a:t>
            </a:r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>
            <a:off x="4572000" y="1285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>
            <a:off x="1692275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4716463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>
            <a:off x="7451725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1692275" y="35734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59" name="Line 20"/>
          <p:cNvSpPr>
            <a:spLocks noChangeShapeType="1"/>
          </p:cNvSpPr>
          <p:nvPr/>
        </p:nvSpPr>
        <p:spPr bwMode="auto">
          <a:xfrm>
            <a:off x="4716463" y="35734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>
            <a:off x="7524750" y="35734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>
            <a:off x="1692275" y="46529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>
            <a:off x="7524750" y="46529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4716463" y="46529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264" name="Picture 25" descr="ii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92150"/>
            <a:ext cx="723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Imagen 3" descr="M-D-INEF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85813"/>
            <a:ext cx="102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00138"/>
            <a:ext cx="8229600" cy="652462"/>
          </a:xfrm>
        </p:spPr>
        <p:txBody>
          <a:bodyPr/>
          <a:lstStyle/>
          <a:p>
            <a:pPr eaLnBrk="1" hangingPunct="1"/>
            <a:r>
              <a:rPr lang="es-ES" sz="4000" smtClean="0"/>
              <a:t>LOS SISTEMAS DE PARTIDOS.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2060575"/>
            <a:ext cx="5951538" cy="35671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zh-CN" smtClean="0"/>
              <a:t>   </a:t>
            </a:r>
            <a:r>
              <a:rPr lang="es-ES" altLang="zh-CN" sz="2500" smtClean="0"/>
              <a:t>Giovanni Sartori.</a:t>
            </a:r>
            <a:endParaRPr lang="es-ES" altLang="zh-CN" sz="3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zh-CN" sz="3000" smtClean="0"/>
              <a:t>   . Sistema de partido único</a:t>
            </a:r>
            <a:br>
              <a:rPr lang="es-ES" altLang="zh-CN" sz="3000" smtClean="0"/>
            </a:br>
            <a:r>
              <a:rPr lang="es-ES" altLang="zh-CN" sz="3000" smtClean="0"/>
              <a:t>· Sistema de partido hegemónico</a:t>
            </a:r>
            <a:br>
              <a:rPr lang="es-ES" altLang="zh-CN" sz="3000" smtClean="0"/>
            </a:br>
            <a:r>
              <a:rPr lang="es-ES" altLang="zh-CN" sz="3000" smtClean="0"/>
              <a:t>· Sistema de partido predominante</a:t>
            </a:r>
            <a:br>
              <a:rPr lang="es-ES" altLang="zh-CN" sz="3000" smtClean="0"/>
            </a:br>
            <a:r>
              <a:rPr lang="es-ES" altLang="zh-CN" sz="3000" smtClean="0"/>
              <a:t>· Sistema bipartidista</a:t>
            </a:r>
            <a:br>
              <a:rPr lang="es-ES" altLang="zh-CN" sz="3000" smtClean="0"/>
            </a:br>
            <a:r>
              <a:rPr lang="es-ES" altLang="zh-CN" sz="3000" smtClean="0"/>
              <a:t>· Sistema de pluralismo limitado</a:t>
            </a:r>
            <a:br>
              <a:rPr lang="es-ES" altLang="zh-CN" sz="3000" smtClean="0"/>
            </a:br>
            <a:r>
              <a:rPr lang="es-ES" altLang="zh-CN" sz="3000" smtClean="0"/>
              <a:t>· Sistema de pluralismo extremo</a:t>
            </a:r>
            <a:br>
              <a:rPr lang="es-ES" altLang="zh-CN" sz="3000" smtClean="0"/>
            </a:br>
            <a:r>
              <a:rPr lang="es-ES" altLang="zh-CN" sz="3000" smtClean="0"/>
              <a:t>· Sistema de atomización </a:t>
            </a:r>
            <a:endParaRPr lang="es-ES" sz="3000" smtClean="0"/>
          </a:p>
        </p:txBody>
      </p:sp>
      <p:pic>
        <p:nvPicPr>
          <p:cNvPr id="11268" name="Imagen 3" descr="M-D-INE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714375"/>
            <a:ext cx="102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745</Words>
  <Application>Microsoft Office PowerPoint</Application>
  <PresentationFormat>Presentación en pantalla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SimSun</vt:lpstr>
      <vt:lpstr>Wingdings</vt:lpstr>
      <vt:lpstr>Tema de Office</vt:lpstr>
      <vt:lpstr>Tabla política mundial</vt:lpstr>
      <vt:lpstr>Presentación de PowerPoint</vt:lpstr>
      <vt:lpstr> Efectos políticos  de los sistemas</vt:lpstr>
      <vt:lpstr>Análisis de efectos</vt:lpstr>
      <vt:lpstr>Sistema político</vt:lpstr>
      <vt:lpstr>Sistema electoral</vt:lpstr>
      <vt:lpstr>Sistema de partidos</vt:lpstr>
      <vt:lpstr>Elecciones</vt:lpstr>
      <vt:lpstr>LOS SISTEMAS DE PARTIDOS.</vt:lpstr>
      <vt:lpstr>CLASIFICACIÓN.</vt:lpstr>
      <vt:lpstr>Presentación de PowerPoint</vt:lpstr>
      <vt:lpstr>1. Sistema de partido competitivo</vt:lpstr>
      <vt:lpstr>Presentación de PowerPoint</vt:lpstr>
      <vt:lpstr>Presentación de PowerPoint</vt:lpstr>
      <vt:lpstr>Presentación de PowerPoint</vt:lpstr>
      <vt:lpstr>Presentación de PowerPoint</vt:lpstr>
      <vt:lpstr>2. Sistema de partido no competitivo.</vt:lpstr>
      <vt:lpstr>Partido hegemónico (México 1929-1997)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del estado</dc:title>
  <dc:creator>Guillermo Nieto</dc:creator>
  <cp:lastModifiedBy>PcJesus</cp:lastModifiedBy>
  <cp:revision>19</cp:revision>
  <dcterms:created xsi:type="dcterms:W3CDTF">2008-01-08T17:28:52Z</dcterms:created>
  <dcterms:modified xsi:type="dcterms:W3CDTF">2018-04-18T18:04:26Z</dcterms:modified>
</cp:coreProperties>
</file>